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7" r:id="rId8"/>
    <p:sldId id="263" r:id="rId9"/>
    <p:sldId id="268" r:id="rId10"/>
    <p:sldId id="269" r:id="rId11"/>
    <p:sldId id="270" r:id="rId12"/>
    <p:sldId id="271" r:id="rId13"/>
    <p:sldId id="258" r:id="rId14"/>
  </p:sldIdLst>
  <p:sldSz cx="10439400" cy="7559675"/>
  <p:notesSz cx="6858000" cy="9144000"/>
  <p:defaultTextStyle>
    <a:defPPr>
      <a:defRPr lang="ru-RU"/>
    </a:defPPr>
    <a:lvl1pPr marL="0" algn="l" defTabSz="1028247" rtl="0" eaLnBrk="1" latinLnBrk="0" hangingPunct="1">
      <a:defRPr sz="2000" kern="1200">
        <a:solidFill>
          <a:schemeClr val="tx1"/>
        </a:solidFill>
        <a:latin typeface="+mn-lt"/>
        <a:ea typeface="+mn-ea"/>
        <a:cs typeface="+mn-cs"/>
      </a:defRPr>
    </a:lvl1pPr>
    <a:lvl2pPr marL="514124" algn="l" defTabSz="1028247" rtl="0" eaLnBrk="1" latinLnBrk="0" hangingPunct="1">
      <a:defRPr sz="2000" kern="1200">
        <a:solidFill>
          <a:schemeClr val="tx1"/>
        </a:solidFill>
        <a:latin typeface="+mn-lt"/>
        <a:ea typeface="+mn-ea"/>
        <a:cs typeface="+mn-cs"/>
      </a:defRPr>
    </a:lvl2pPr>
    <a:lvl3pPr marL="1028247" algn="l" defTabSz="1028247" rtl="0" eaLnBrk="1" latinLnBrk="0" hangingPunct="1">
      <a:defRPr sz="2000" kern="1200">
        <a:solidFill>
          <a:schemeClr val="tx1"/>
        </a:solidFill>
        <a:latin typeface="+mn-lt"/>
        <a:ea typeface="+mn-ea"/>
        <a:cs typeface="+mn-cs"/>
      </a:defRPr>
    </a:lvl3pPr>
    <a:lvl4pPr marL="1542371" algn="l" defTabSz="1028247" rtl="0" eaLnBrk="1" latinLnBrk="0" hangingPunct="1">
      <a:defRPr sz="2000" kern="1200">
        <a:solidFill>
          <a:schemeClr val="tx1"/>
        </a:solidFill>
        <a:latin typeface="+mn-lt"/>
        <a:ea typeface="+mn-ea"/>
        <a:cs typeface="+mn-cs"/>
      </a:defRPr>
    </a:lvl4pPr>
    <a:lvl5pPr marL="2056491" algn="l" defTabSz="1028247" rtl="0" eaLnBrk="1" latinLnBrk="0" hangingPunct="1">
      <a:defRPr sz="2000" kern="1200">
        <a:solidFill>
          <a:schemeClr val="tx1"/>
        </a:solidFill>
        <a:latin typeface="+mn-lt"/>
        <a:ea typeface="+mn-ea"/>
        <a:cs typeface="+mn-cs"/>
      </a:defRPr>
    </a:lvl5pPr>
    <a:lvl6pPr marL="2570617" algn="l" defTabSz="1028247" rtl="0" eaLnBrk="1" latinLnBrk="0" hangingPunct="1">
      <a:defRPr sz="2000" kern="1200">
        <a:solidFill>
          <a:schemeClr val="tx1"/>
        </a:solidFill>
        <a:latin typeface="+mn-lt"/>
        <a:ea typeface="+mn-ea"/>
        <a:cs typeface="+mn-cs"/>
      </a:defRPr>
    </a:lvl6pPr>
    <a:lvl7pPr marL="3084736" algn="l" defTabSz="1028247" rtl="0" eaLnBrk="1" latinLnBrk="0" hangingPunct="1">
      <a:defRPr sz="2000" kern="1200">
        <a:solidFill>
          <a:schemeClr val="tx1"/>
        </a:solidFill>
        <a:latin typeface="+mn-lt"/>
        <a:ea typeface="+mn-ea"/>
        <a:cs typeface="+mn-cs"/>
      </a:defRPr>
    </a:lvl7pPr>
    <a:lvl8pPr marL="3598859" algn="l" defTabSz="1028247" rtl="0" eaLnBrk="1" latinLnBrk="0" hangingPunct="1">
      <a:defRPr sz="2000" kern="1200">
        <a:solidFill>
          <a:schemeClr val="tx1"/>
        </a:solidFill>
        <a:latin typeface="+mn-lt"/>
        <a:ea typeface="+mn-ea"/>
        <a:cs typeface="+mn-cs"/>
      </a:defRPr>
    </a:lvl8pPr>
    <a:lvl9pPr marL="4112982" algn="l" defTabSz="102824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snapToGrid="0">
      <p:cViewPr varScale="1">
        <p:scale>
          <a:sx n="92" d="100"/>
          <a:sy n="92" d="100"/>
        </p:scale>
        <p:origin x="162" y="84"/>
      </p:cViewPr>
      <p:guideLst>
        <p:guide orient="horz" pos="2381"/>
        <p:guide pos="32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2955" y="2348403"/>
            <a:ext cx="8873490" cy="1620430"/>
          </a:xfrm>
        </p:spPr>
        <p:txBody>
          <a:bodyPr/>
          <a:lstStyle/>
          <a:p>
            <a:r>
              <a:rPr lang="ru-RU"/>
              <a:t>Образец заголовка</a:t>
            </a:r>
          </a:p>
        </p:txBody>
      </p:sp>
      <p:sp>
        <p:nvSpPr>
          <p:cNvPr id="3" name="Подзаголовок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14178" indent="0" algn="ctr">
              <a:buNone/>
              <a:defRPr>
                <a:solidFill>
                  <a:schemeClr val="tx1">
                    <a:tint val="75000"/>
                  </a:schemeClr>
                </a:solidFill>
              </a:defRPr>
            </a:lvl2pPr>
            <a:lvl3pPr marL="1028355" indent="0" algn="ctr">
              <a:buNone/>
              <a:defRPr>
                <a:solidFill>
                  <a:schemeClr val="tx1">
                    <a:tint val="75000"/>
                  </a:schemeClr>
                </a:solidFill>
              </a:defRPr>
            </a:lvl3pPr>
            <a:lvl4pPr marL="1542533" indent="0" algn="ctr">
              <a:buNone/>
              <a:defRPr>
                <a:solidFill>
                  <a:schemeClr val="tx1">
                    <a:tint val="75000"/>
                  </a:schemeClr>
                </a:solidFill>
              </a:defRPr>
            </a:lvl4pPr>
            <a:lvl5pPr marL="2056707" indent="0" algn="ctr">
              <a:buNone/>
              <a:defRPr>
                <a:solidFill>
                  <a:schemeClr val="tx1">
                    <a:tint val="75000"/>
                  </a:schemeClr>
                </a:solidFill>
              </a:defRPr>
            </a:lvl5pPr>
            <a:lvl6pPr marL="2570887" indent="0" algn="ctr">
              <a:buNone/>
              <a:defRPr>
                <a:solidFill>
                  <a:schemeClr val="tx1">
                    <a:tint val="75000"/>
                  </a:schemeClr>
                </a:solidFill>
              </a:defRPr>
            </a:lvl6pPr>
            <a:lvl7pPr marL="3085062" indent="0" algn="ctr">
              <a:buNone/>
              <a:defRPr>
                <a:solidFill>
                  <a:schemeClr val="tx1">
                    <a:tint val="75000"/>
                  </a:schemeClr>
                </a:solidFill>
              </a:defRPr>
            </a:lvl7pPr>
            <a:lvl8pPr marL="3599240" indent="0" algn="ctr">
              <a:buNone/>
              <a:defRPr>
                <a:solidFill>
                  <a:schemeClr val="tx1">
                    <a:tint val="75000"/>
                  </a:schemeClr>
                </a:solidFill>
              </a:defRPr>
            </a:lvl8pPr>
            <a:lvl9pPr marL="411341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90327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2357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41505" y="334236"/>
            <a:ext cx="2680534" cy="71099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96282" y="334236"/>
            <a:ext cx="7871235" cy="71099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24327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291315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641" y="4857795"/>
            <a:ext cx="8873490" cy="1501435"/>
          </a:xfrm>
        </p:spPr>
        <p:txBody>
          <a:bodyPr anchor="t"/>
          <a:lstStyle>
            <a:lvl1pPr algn="l">
              <a:defRPr sz="4500" b="1" cap="all"/>
            </a:lvl1pPr>
          </a:lstStyle>
          <a:p>
            <a:r>
              <a:rPr lang="ru-RU"/>
              <a:t>Образец заголовка</a:t>
            </a:r>
          </a:p>
        </p:txBody>
      </p:sp>
      <p:sp>
        <p:nvSpPr>
          <p:cNvPr id="3" name="Текст 2"/>
          <p:cNvSpPr>
            <a:spLocks noGrp="1"/>
          </p:cNvSpPr>
          <p:nvPr>
            <p:ph type="body" idx="1"/>
          </p:nvPr>
        </p:nvSpPr>
        <p:spPr>
          <a:xfrm>
            <a:off x="824641" y="3204117"/>
            <a:ext cx="8873490" cy="1653678"/>
          </a:xfrm>
        </p:spPr>
        <p:txBody>
          <a:bodyPr anchor="b"/>
          <a:lstStyle>
            <a:lvl1pPr marL="0" indent="0">
              <a:buNone/>
              <a:defRPr sz="2200">
                <a:solidFill>
                  <a:schemeClr val="tx1">
                    <a:tint val="75000"/>
                  </a:schemeClr>
                </a:solidFill>
              </a:defRPr>
            </a:lvl1pPr>
            <a:lvl2pPr marL="514178" indent="0">
              <a:buNone/>
              <a:defRPr sz="2000">
                <a:solidFill>
                  <a:schemeClr val="tx1">
                    <a:tint val="75000"/>
                  </a:schemeClr>
                </a:solidFill>
              </a:defRPr>
            </a:lvl2pPr>
            <a:lvl3pPr marL="1028355" indent="0">
              <a:buNone/>
              <a:defRPr sz="1800">
                <a:solidFill>
                  <a:schemeClr val="tx1">
                    <a:tint val="75000"/>
                  </a:schemeClr>
                </a:solidFill>
              </a:defRPr>
            </a:lvl3pPr>
            <a:lvl4pPr marL="1542533" indent="0">
              <a:buNone/>
              <a:defRPr sz="1600">
                <a:solidFill>
                  <a:schemeClr val="tx1">
                    <a:tint val="75000"/>
                  </a:schemeClr>
                </a:solidFill>
              </a:defRPr>
            </a:lvl4pPr>
            <a:lvl5pPr marL="2056707" indent="0">
              <a:buNone/>
              <a:defRPr sz="1600">
                <a:solidFill>
                  <a:schemeClr val="tx1">
                    <a:tint val="75000"/>
                  </a:schemeClr>
                </a:solidFill>
              </a:defRPr>
            </a:lvl5pPr>
            <a:lvl6pPr marL="2570887" indent="0">
              <a:buNone/>
              <a:defRPr sz="1600">
                <a:solidFill>
                  <a:schemeClr val="tx1">
                    <a:tint val="75000"/>
                  </a:schemeClr>
                </a:solidFill>
              </a:defRPr>
            </a:lvl6pPr>
            <a:lvl7pPr marL="3085062" indent="0">
              <a:buNone/>
              <a:defRPr sz="1600">
                <a:solidFill>
                  <a:schemeClr val="tx1">
                    <a:tint val="75000"/>
                  </a:schemeClr>
                </a:solidFill>
              </a:defRPr>
            </a:lvl7pPr>
            <a:lvl8pPr marL="3599240" indent="0">
              <a:buNone/>
              <a:defRPr sz="1600">
                <a:solidFill>
                  <a:schemeClr val="tx1">
                    <a:tint val="75000"/>
                  </a:schemeClr>
                </a:solidFill>
              </a:defRPr>
            </a:lvl8pPr>
            <a:lvl9pPr marL="411341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282572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96279" y="1944167"/>
            <a:ext cx="5275884" cy="550001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046156" y="1944167"/>
            <a:ext cx="5275885" cy="550001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3637FA-42D9-4BA9-951A-A181B17F8078}"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414823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0" y="302737"/>
            <a:ext cx="9395460" cy="1259946"/>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21970" y="1692179"/>
            <a:ext cx="4612548" cy="705219"/>
          </a:xfrm>
        </p:spPr>
        <p:txBody>
          <a:bodyPr anchor="b"/>
          <a:lstStyle>
            <a:lvl1pPr marL="0" indent="0">
              <a:buNone/>
              <a:defRPr sz="2700" b="1"/>
            </a:lvl1pPr>
            <a:lvl2pPr marL="514178" indent="0">
              <a:buNone/>
              <a:defRPr sz="2200" b="1"/>
            </a:lvl2pPr>
            <a:lvl3pPr marL="1028355" indent="0">
              <a:buNone/>
              <a:defRPr sz="2000" b="1"/>
            </a:lvl3pPr>
            <a:lvl4pPr marL="1542533" indent="0">
              <a:buNone/>
              <a:defRPr sz="1800" b="1"/>
            </a:lvl4pPr>
            <a:lvl5pPr marL="2056707" indent="0">
              <a:buNone/>
              <a:defRPr sz="1800" b="1"/>
            </a:lvl5pPr>
            <a:lvl6pPr marL="2570887" indent="0">
              <a:buNone/>
              <a:defRPr sz="1800" b="1"/>
            </a:lvl6pPr>
            <a:lvl7pPr marL="3085062" indent="0">
              <a:buNone/>
              <a:defRPr sz="1800" b="1"/>
            </a:lvl7pPr>
            <a:lvl8pPr marL="3599240" indent="0">
              <a:buNone/>
              <a:defRPr sz="1800" b="1"/>
            </a:lvl8pPr>
            <a:lvl9pPr marL="4113416" indent="0">
              <a:buNone/>
              <a:defRPr sz="1800" b="1"/>
            </a:lvl9pPr>
          </a:lstStyle>
          <a:p>
            <a:pPr lvl="0"/>
            <a:r>
              <a:rPr lang="ru-RU"/>
              <a:t>Образец текста</a:t>
            </a:r>
          </a:p>
        </p:txBody>
      </p:sp>
      <p:sp>
        <p:nvSpPr>
          <p:cNvPr id="4" name="Объект 3"/>
          <p:cNvSpPr>
            <a:spLocks noGrp="1"/>
          </p:cNvSpPr>
          <p:nvPr>
            <p:ph sz="half" idx="2"/>
          </p:nvPr>
        </p:nvSpPr>
        <p:spPr>
          <a:xfrm>
            <a:off x="521970" y="2397397"/>
            <a:ext cx="4612548" cy="435556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303074" y="1692179"/>
            <a:ext cx="4614360" cy="705219"/>
          </a:xfrm>
        </p:spPr>
        <p:txBody>
          <a:bodyPr anchor="b"/>
          <a:lstStyle>
            <a:lvl1pPr marL="0" indent="0">
              <a:buNone/>
              <a:defRPr sz="2700" b="1"/>
            </a:lvl1pPr>
            <a:lvl2pPr marL="514178" indent="0">
              <a:buNone/>
              <a:defRPr sz="2200" b="1"/>
            </a:lvl2pPr>
            <a:lvl3pPr marL="1028355" indent="0">
              <a:buNone/>
              <a:defRPr sz="2000" b="1"/>
            </a:lvl3pPr>
            <a:lvl4pPr marL="1542533" indent="0">
              <a:buNone/>
              <a:defRPr sz="1800" b="1"/>
            </a:lvl4pPr>
            <a:lvl5pPr marL="2056707" indent="0">
              <a:buNone/>
              <a:defRPr sz="1800" b="1"/>
            </a:lvl5pPr>
            <a:lvl6pPr marL="2570887" indent="0">
              <a:buNone/>
              <a:defRPr sz="1800" b="1"/>
            </a:lvl6pPr>
            <a:lvl7pPr marL="3085062" indent="0">
              <a:buNone/>
              <a:defRPr sz="1800" b="1"/>
            </a:lvl7pPr>
            <a:lvl8pPr marL="3599240" indent="0">
              <a:buNone/>
              <a:defRPr sz="1800" b="1"/>
            </a:lvl8pPr>
            <a:lvl9pPr marL="4113416" indent="0">
              <a:buNone/>
              <a:defRPr sz="1800" b="1"/>
            </a:lvl9pPr>
          </a:lstStyle>
          <a:p>
            <a:pPr lvl="0"/>
            <a:r>
              <a:rPr lang="ru-RU"/>
              <a:t>Образец текста</a:t>
            </a:r>
          </a:p>
        </p:txBody>
      </p:sp>
      <p:sp>
        <p:nvSpPr>
          <p:cNvPr id="6" name="Объект 5"/>
          <p:cNvSpPr>
            <a:spLocks noGrp="1"/>
          </p:cNvSpPr>
          <p:nvPr>
            <p:ph sz="quarter" idx="4"/>
          </p:nvPr>
        </p:nvSpPr>
        <p:spPr>
          <a:xfrm>
            <a:off x="5303074" y="2397397"/>
            <a:ext cx="4614360" cy="435556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3637FA-42D9-4BA9-951A-A181B17F8078}" type="datetimeFigureOut">
              <a:rPr lang="ru-RU" smtClean="0"/>
              <a:t>16.02.2023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421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3637FA-42D9-4BA9-951A-A181B17F8078}" type="datetimeFigureOut">
              <a:rPr lang="ru-RU" smtClean="0"/>
              <a:t>16.02.2023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69574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3637FA-42D9-4BA9-951A-A181B17F8078}" type="datetimeFigureOut">
              <a:rPr lang="ru-RU" smtClean="0"/>
              <a:t>16.02.2023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07608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4" y="300987"/>
            <a:ext cx="3434491" cy="1280945"/>
          </a:xfrm>
        </p:spPr>
        <p:txBody>
          <a:bodyPr anchor="b"/>
          <a:lstStyle>
            <a:lvl1pPr algn="l">
              <a:defRPr sz="2200" b="1"/>
            </a:lvl1pPr>
          </a:lstStyle>
          <a:p>
            <a:r>
              <a:rPr lang="ru-RU"/>
              <a:t>Образец заголовка</a:t>
            </a:r>
          </a:p>
        </p:txBody>
      </p:sp>
      <p:sp>
        <p:nvSpPr>
          <p:cNvPr id="3" name="Объект 2"/>
          <p:cNvSpPr>
            <a:spLocks noGrp="1"/>
          </p:cNvSpPr>
          <p:nvPr>
            <p:ph idx="1"/>
          </p:nvPr>
        </p:nvSpPr>
        <p:spPr>
          <a:xfrm>
            <a:off x="4081515" y="300991"/>
            <a:ext cx="5835915" cy="645197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21974" y="1581936"/>
            <a:ext cx="3434491" cy="5171028"/>
          </a:xfrm>
        </p:spPr>
        <p:txBody>
          <a:bodyPr/>
          <a:lstStyle>
            <a:lvl1pPr marL="0" indent="0">
              <a:buNone/>
              <a:defRPr sz="1600"/>
            </a:lvl1pPr>
            <a:lvl2pPr marL="514178" indent="0">
              <a:buNone/>
              <a:defRPr sz="1300"/>
            </a:lvl2pPr>
            <a:lvl3pPr marL="1028355" indent="0">
              <a:buNone/>
              <a:defRPr sz="1100"/>
            </a:lvl3pPr>
            <a:lvl4pPr marL="1542533" indent="0">
              <a:buNone/>
              <a:defRPr sz="1000"/>
            </a:lvl4pPr>
            <a:lvl5pPr marL="2056707" indent="0">
              <a:buNone/>
              <a:defRPr sz="1000"/>
            </a:lvl5pPr>
            <a:lvl6pPr marL="2570887" indent="0">
              <a:buNone/>
              <a:defRPr sz="1000"/>
            </a:lvl6pPr>
            <a:lvl7pPr marL="3085062" indent="0">
              <a:buNone/>
              <a:defRPr sz="1000"/>
            </a:lvl7pPr>
            <a:lvl8pPr marL="3599240" indent="0">
              <a:buNone/>
              <a:defRPr sz="1000"/>
            </a:lvl8pPr>
            <a:lvl9pPr marL="4113416"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3637FA-42D9-4BA9-951A-A181B17F8078}"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7005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195" y="5291772"/>
            <a:ext cx="6263640" cy="624724"/>
          </a:xfrm>
        </p:spPr>
        <p:txBody>
          <a:bodyPr anchor="b"/>
          <a:lstStyle>
            <a:lvl1pPr algn="l">
              <a:defRPr sz="2200" b="1"/>
            </a:lvl1pPr>
          </a:lstStyle>
          <a:p>
            <a:r>
              <a:rPr lang="ru-RU"/>
              <a:t>Образец заголовка</a:t>
            </a:r>
          </a:p>
        </p:txBody>
      </p:sp>
      <p:sp>
        <p:nvSpPr>
          <p:cNvPr id="3" name="Рисунок 2"/>
          <p:cNvSpPr>
            <a:spLocks noGrp="1"/>
          </p:cNvSpPr>
          <p:nvPr>
            <p:ph type="pic" idx="1"/>
          </p:nvPr>
        </p:nvSpPr>
        <p:spPr>
          <a:xfrm>
            <a:off x="2046195" y="675471"/>
            <a:ext cx="6263640" cy="4535805"/>
          </a:xfrm>
        </p:spPr>
        <p:txBody>
          <a:bodyPr/>
          <a:lstStyle>
            <a:lvl1pPr marL="0" indent="0">
              <a:buNone/>
              <a:defRPr sz="3600"/>
            </a:lvl1pPr>
            <a:lvl2pPr marL="514178" indent="0">
              <a:buNone/>
              <a:defRPr sz="3100"/>
            </a:lvl2pPr>
            <a:lvl3pPr marL="1028355" indent="0">
              <a:buNone/>
              <a:defRPr sz="2700"/>
            </a:lvl3pPr>
            <a:lvl4pPr marL="1542533" indent="0">
              <a:buNone/>
              <a:defRPr sz="2200"/>
            </a:lvl4pPr>
            <a:lvl5pPr marL="2056707" indent="0">
              <a:buNone/>
              <a:defRPr sz="2200"/>
            </a:lvl5pPr>
            <a:lvl6pPr marL="2570887" indent="0">
              <a:buNone/>
              <a:defRPr sz="2200"/>
            </a:lvl6pPr>
            <a:lvl7pPr marL="3085062" indent="0">
              <a:buNone/>
              <a:defRPr sz="2200"/>
            </a:lvl7pPr>
            <a:lvl8pPr marL="3599240" indent="0">
              <a:buNone/>
              <a:defRPr sz="2200"/>
            </a:lvl8pPr>
            <a:lvl9pPr marL="4113416" indent="0">
              <a:buNone/>
              <a:defRPr sz="2200"/>
            </a:lvl9pPr>
          </a:lstStyle>
          <a:p>
            <a:endParaRPr lang="ru-RU"/>
          </a:p>
        </p:txBody>
      </p:sp>
      <p:sp>
        <p:nvSpPr>
          <p:cNvPr id="4" name="Текст 3"/>
          <p:cNvSpPr>
            <a:spLocks noGrp="1"/>
          </p:cNvSpPr>
          <p:nvPr>
            <p:ph type="body" sz="half" idx="2"/>
          </p:nvPr>
        </p:nvSpPr>
        <p:spPr>
          <a:xfrm>
            <a:off x="2046195" y="5916496"/>
            <a:ext cx="6263640" cy="887211"/>
          </a:xfrm>
        </p:spPr>
        <p:txBody>
          <a:bodyPr/>
          <a:lstStyle>
            <a:lvl1pPr marL="0" indent="0">
              <a:buNone/>
              <a:defRPr sz="1600"/>
            </a:lvl1pPr>
            <a:lvl2pPr marL="514178" indent="0">
              <a:buNone/>
              <a:defRPr sz="1300"/>
            </a:lvl2pPr>
            <a:lvl3pPr marL="1028355" indent="0">
              <a:buNone/>
              <a:defRPr sz="1100"/>
            </a:lvl3pPr>
            <a:lvl4pPr marL="1542533" indent="0">
              <a:buNone/>
              <a:defRPr sz="1000"/>
            </a:lvl4pPr>
            <a:lvl5pPr marL="2056707" indent="0">
              <a:buNone/>
              <a:defRPr sz="1000"/>
            </a:lvl5pPr>
            <a:lvl6pPr marL="2570887" indent="0">
              <a:buNone/>
              <a:defRPr sz="1000"/>
            </a:lvl6pPr>
            <a:lvl7pPr marL="3085062" indent="0">
              <a:buNone/>
              <a:defRPr sz="1000"/>
            </a:lvl7pPr>
            <a:lvl8pPr marL="3599240" indent="0">
              <a:buNone/>
              <a:defRPr sz="1000"/>
            </a:lvl8pPr>
            <a:lvl9pPr marL="4113416"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3637FA-42D9-4BA9-951A-A181B17F8078}"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60352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0" y="302737"/>
            <a:ext cx="9395460" cy="1259946"/>
          </a:xfrm>
          <a:prstGeom prst="rect">
            <a:avLst/>
          </a:prstGeom>
        </p:spPr>
        <p:txBody>
          <a:bodyPr vert="horz" lIns="102835" tIns="51418" rIns="102835" bIns="51418" rtlCol="0" anchor="ctr">
            <a:normAutofit/>
          </a:bodyPr>
          <a:lstStyle/>
          <a:p>
            <a:r>
              <a:rPr lang="ru-RU"/>
              <a:t>Образец заголовка</a:t>
            </a:r>
          </a:p>
        </p:txBody>
      </p:sp>
      <p:sp>
        <p:nvSpPr>
          <p:cNvPr id="3" name="Текст 2"/>
          <p:cNvSpPr>
            <a:spLocks noGrp="1"/>
          </p:cNvSpPr>
          <p:nvPr>
            <p:ph type="body" idx="1"/>
          </p:nvPr>
        </p:nvSpPr>
        <p:spPr>
          <a:xfrm>
            <a:off x="521970" y="1763928"/>
            <a:ext cx="9395460" cy="4989036"/>
          </a:xfrm>
          <a:prstGeom prst="rect">
            <a:avLst/>
          </a:prstGeom>
        </p:spPr>
        <p:txBody>
          <a:bodyPr vert="horz" lIns="102835" tIns="51418" rIns="102835" bIns="514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21970" y="7006702"/>
            <a:ext cx="2435860" cy="402483"/>
          </a:xfrm>
          <a:prstGeom prst="rect">
            <a:avLst/>
          </a:prstGeom>
        </p:spPr>
        <p:txBody>
          <a:bodyPr vert="horz" lIns="102835" tIns="51418" rIns="102835" bIns="51418" rtlCol="0" anchor="ctr"/>
          <a:lstStyle>
            <a:lvl1pPr algn="l">
              <a:defRPr sz="1300">
                <a:solidFill>
                  <a:schemeClr val="tx1">
                    <a:tint val="75000"/>
                  </a:schemeClr>
                </a:solidFill>
              </a:defRPr>
            </a:lvl1pPr>
          </a:lstStyle>
          <a:p>
            <a:fld id="{7A3637FA-42D9-4BA9-951A-A181B17F8078}" type="datetimeFigureOut">
              <a:rPr lang="ru-RU" smtClean="0"/>
              <a:t>16.02.2023</a:t>
            </a:fld>
            <a:endParaRPr lang="ru-RU"/>
          </a:p>
        </p:txBody>
      </p:sp>
      <p:sp>
        <p:nvSpPr>
          <p:cNvPr id="5" name="Нижний колонтитул 4"/>
          <p:cNvSpPr>
            <a:spLocks noGrp="1"/>
          </p:cNvSpPr>
          <p:nvPr>
            <p:ph type="ftr" sz="quarter" idx="3"/>
          </p:nvPr>
        </p:nvSpPr>
        <p:spPr>
          <a:xfrm>
            <a:off x="3566795" y="7006702"/>
            <a:ext cx="3305810" cy="402483"/>
          </a:xfrm>
          <a:prstGeom prst="rect">
            <a:avLst/>
          </a:prstGeom>
        </p:spPr>
        <p:txBody>
          <a:bodyPr vert="horz" lIns="102835" tIns="51418" rIns="102835" bIns="51418"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481570" y="7006702"/>
            <a:ext cx="2435860" cy="402483"/>
          </a:xfrm>
          <a:prstGeom prst="rect">
            <a:avLst/>
          </a:prstGeom>
        </p:spPr>
        <p:txBody>
          <a:bodyPr vert="horz" lIns="102835" tIns="51418" rIns="102835" bIns="51418" rtlCol="0" anchor="ctr"/>
          <a:lstStyle>
            <a:lvl1pPr algn="r">
              <a:defRPr sz="1300">
                <a:solidFill>
                  <a:schemeClr val="tx1">
                    <a:tint val="75000"/>
                  </a:schemeClr>
                </a:solidFill>
              </a:defRPr>
            </a:lvl1pPr>
          </a:lstStyle>
          <a:p>
            <a:fld id="{DDD7A78D-1313-40A9-908F-08C318FD9691}" type="slidenum">
              <a:rPr lang="ru-RU" smtClean="0"/>
              <a:t>‹#›</a:t>
            </a:fld>
            <a:endParaRPr lang="ru-RU"/>
          </a:p>
        </p:txBody>
      </p:sp>
    </p:spTree>
    <p:extLst>
      <p:ext uri="{BB962C8B-B14F-4D97-AF65-F5344CB8AC3E}">
        <p14:creationId xmlns:p14="http://schemas.microsoft.com/office/powerpoint/2010/main" val="40665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28355" rtl="0" eaLnBrk="1" latinLnBrk="0" hangingPunct="1">
        <a:spcBef>
          <a:spcPct val="0"/>
        </a:spcBef>
        <a:buNone/>
        <a:defRPr sz="4900" kern="1200">
          <a:solidFill>
            <a:schemeClr val="tx1"/>
          </a:solidFill>
          <a:latin typeface="+mj-lt"/>
          <a:ea typeface="+mj-ea"/>
          <a:cs typeface="+mj-cs"/>
        </a:defRPr>
      </a:lvl1pPr>
    </p:titleStyle>
    <p:bodyStyle>
      <a:lvl1pPr marL="385633" indent="-385633" algn="l" defTabSz="102835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537" indent="-321361" algn="l" defTabSz="10283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85442" indent="-257089" algn="l" defTabSz="102835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99620"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313797"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27973"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42151"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56328"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70506"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1028355" rtl="0" eaLnBrk="1" latinLnBrk="0" hangingPunct="1">
        <a:defRPr sz="2000" kern="1200">
          <a:solidFill>
            <a:schemeClr val="tx1"/>
          </a:solidFill>
          <a:latin typeface="+mn-lt"/>
          <a:ea typeface="+mn-ea"/>
          <a:cs typeface="+mn-cs"/>
        </a:defRPr>
      </a:lvl1pPr>
      <a:lvl2pPr marL="514178" algn="l" defTabSz="1028355" rtl="0" eaLnBrk="1" latinLnBrk="0" hangingPunct="1">
        <a:defRPr sz="2000" kern="1200">
          <a:solidFill>
            <a:schemeClr val="tx1"/>
          </a:solidFill>
          <a:latin typeface="+mn-lt"/>
          <a:ea typeface="+mn-ea"/>
          <a:cs typeface="+mn-cs"/>
        </a:defRPr>
      </a:lvl2pPr>
      <a:lvl3pPr marL="1028355" algn="l" defTabSz="1028355" rtl="0" eaLnBrk="1" latinLnBrk="0" hangingPunct="1">
        <a:defRPr sz="2000" kern="1200">
          <a:solidFill>
            <a:schemeClr val="tx1"/>
          </a:solidFill>
          <a:latin typeface="+mn-lt"/>
          <a:ea typeface="+mn-ea"/>
          <a:cs typeface="+mn-cs"/>
        </a:defRPr>
      </a:lvl3pPr>
      <a:lvl4pPr marL="1542533" algn="l" defTabSz="1028355" rtl="0" eaLnBrk="1" latinLnBrk="0" hangingPunct="1">
        <a:defRPr sz="2000" kern="1200">
          <a:solidFill>
            <a:schemeClr val="tx1"/>
          </a:solidFill>
          <a:latin typeface="+mn-lt"/>
          <a:ea typeface="+mn-ea"/>
          <a:cs typeface="+mn-cs"/>
        </a:defRPr>
      </a:lvl4pPr>
      <a:lvl5pPr marL="2056707" algn="l" defTabSz="1028355" rtl="0" eaLnBrk="1" latinLnBrk="0" hangingPunct="1">
        <a:defRPr sz="2000" kern="1200">
          <a:solidFill>
            <a:schemeClr val="tx1"/>
          </a:solidFill>
          <a:latin typeface="+mn-lt"/>
          <a:ea typeface="+mn-ea"/>
          <a:cs typeface="+mn-cs"/>
        </a:defRPr>
      </a:lvl5pPr>
      <a:lvl6pPr marL="2570887" algn="l" defTabSz="1028355" rtl="0" eaLnBrk="1" latinLnBrk="0" hangingPunct="1">
        <a:defRPr sz="2000" kern="1200">
          <a:solidFill>
            <a:schemeClr val="tx1"/>
          </a:solidFill>
          <a:latin typeface="+mn-lt"/>
          <a:ea typeface="+mn-ea"/>
          <a:cs typeface="+mn-cs"/>
        </a:defRPr>
      </a:lvl6pPr>
      <a:lvl7pPr marL="3085062" algn="l" defTabSz="1028355" rtl="0" eaLnBrk="1" latinLnBrk="0" hangingPunct="1">
        <a:defRPr sz="2000" kern="1200">
          <a:solidFill>
            <a:schemeClr val="tx1"/>
          </a:solidFill>
          <a:latin typeface="+mn-lt"/>
          <a:ea typeface="+mn-ea"/>
          <a:cs typeface="+mn-cs"/>
        </a:defRPr>
      </a:lvl7pPr>
      <a:lvl8pPr marL="3599240" algn="l" defTabSz="1028355" rtl="0" eaLnBrk="1" latinLnBrk="0" hangingPunct="1">
        <a:defRPr sz="2000" kern="1200">
          <a:solidFill>
            <a:schemeClr val="tx1"/>
          </a:solidFill>
          <a:latin typeface="+mn-lt"/>
          <a:ea typeface="+mn-ea"/>
          <a:cs typeface="+mn-cs"/>
        </a:defRPr>
      </a:lvl8pPr>
      <a:lvl9pPr marL="4113416" algn="l" defTabSz="102835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 y="51955"/>
            <a:ext cx="10439400" cy="7601796"/>
          </a:xfrm>
          <a:prstGeom prst="rect">
            <a:avLst/>
          </a:prstGeom>
        </p:spPr>
      </p:pic>
    </p:spTree>
    <p:extLst>
      <p:ext uri="{BB962C8B-B14F-4D97-AF65-F5344CB8AC3E}">
        <p14:creationId xmlns:p14="http://schemas.microsoft.com/office/powerpoint/2010/main" val="354076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228600" y="1632457"/>
            <a:ext cx="7852410" cy="4524315"/>
          </a:xfrm>
          <a:prstGeom prst="rect">
            <a:avLst/>
          </a:prstGeom>
        </p:spPr>
        <p:txBody>
          <a:bodyPr wrap="square">
            <a:spAutoFit/>
          </a:bodyPr>
          <a:lstStyle/>
          <a:p>
            <a:r>
              <a:rPr lang="uk-UA" sz="1800" b="1" dirty="0">
                <a:latin typeface="Times New Roman" pitchFamily="18" charset="0"/>
                <a:cs typeface="Times New Roman" pitchFamily="18" charset="0"/>
              </a:rPr>
              <a:t>2)  ЯКІ НАВИЧКИ НАБУДЕТЕ (УДОСКОНАЛИТЕ)? </a:t>
            </a:r>
            <a:endParaRPr lang="ru-RU" sz="1800" dirty="0">
              <a:latin typeface="Times New Roman" pitchFamily="18" charset="0"/>
              <a:cs typeface="Times New Roman" pitchFamily="18" charset="0"/>
            </a:endParaRPr>
          </a:p>
          <a:p>
            <a:endParaRPr lang="uk-UA" sz="1800" b="1" dirty="0">
              <a:latin typeface="Times New Roman" pitchFamily="18" charset="0"/>
              <a:cs typeface="Times New Roman" pitchFamily="18" charset="0"/>
            </a:endParaRPr>
          </a:p>
          <a:p>
            <a:pPr algn="just"/>
            <a:r>
              <a:rPr lang="uk-UA" sz="1800" b="1" dirty="0">
                <a:latin typeface="Times New Roman" pitchFamily="18" charset="0"/>
                <a:cs typeface="Times New Roman" pitchFamily="18" charset="0"/>
              </a:rPr>
              <a:t>В межах  цього </a:t>
            </a:r>
            <a:r>
              <a:rPr lang="uk-UA" sz="1800" b="1" dirty="0" err="1">
                <a:latin typeface="Times New Roman" pitchFamily="18" charset="0"/>
                <a:cs typeface="Times New Roman" pitchFamily="18" charset="0"/>
              </a:rPr>
              <a:t>мейджора</a:t>
            </a:r>
            <a:r>
              <a:rPr lang="uk-UA" sz="1800" dirty="0">
                <a:latin typeface="Times New Roman" pitchFamily="18" charset="0"/>
                <a:cs typeface="Times New Roman" pitchFamily="18" charset="0"/>
              </a:rPr>
              <a:t> Ви</a:t>
            </a:r>
            <a:r>
              <a:rPr lang="uk-UA" sz="1800" b="1" dirty="0">
                <a:latin typeface="Times New Roman" pitchFamily="18" charset="0"/>
                <a:cs typeface="Times New Roman" pitchFamily="18" charset="0"/>
              </a:rPr>
              <a:t> </a:t>
            </a:r>
            <a:r>
              <a:rPr lang="uk-UA" sz="1800" dirty="0">
                <a:latin typeface="Times New Roman" pitchFamily="18" charset="0"/>
                <a:cs typeface="Times New Roman" pitchFamily="18" charset="0"/>
              </a:rPr>
              <a:t>зможете вдосконалити навички щодо: </a:t>
            </a:r>
            <a:endParaRPr lang="ru-RU" sz="1800" dirty="0">
              <a:latin typeface="Times New Roman" pitchFamily="18" charset="0"/>
              <a:cs typeface="Times New Roman" pitchFamily="18" charset="0"/>
            </a:endParaRPr>
          </a:p>
          <a:p>
            <a:pPr algn="just"/>
            <a:endParaRPr lang="uk-UA"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застосовування набутих знань у різних правових ситуаціях з метою реалізації та захисту прав і свобод фізичних та юридичних осіб;</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збору та аналізу матеріалів з різних джерел;</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вільного використання для професійної діяльності доступних інформаційних технологій і баз даних;</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виокремлення юридично значущих фактів і формування обґрунтованих правових висновків;</a:t>
            </a:r>
          </a:p>
          <a:p>
            <a:pPr marL="285750" indent="-285750" algn="just">
              <a:buFontTx/>
              <a:buChar char="-"/>
            </a:pPr>
            <a:r>
              <a:rPr lang="uk-UA" sz="1800" dirty="0">
                <a:latin typeface="Times New Roman" pitchFamily="18" charset="0"/>
                <a:cs typeface="Times New Roman" pitchFamily="18" charset="0"/>
              </a:rPr>
              <a:t>підготовки  </a:t>
            </a:r>
            <a:r>
              <a:rPr lang="uk-UA" sz="1800" dirty="0" err="1">
                <a:latin typeface="Times New Roman" pitchFamily="18" charset="0"/>
                <a:cs typeface="Times New Roman" pitchFamily="18" charset="0"/>
              </a:rPr>
              <a:t>проєктів</a:t>
            </a:r>
            <a:r>
              <a:rPr lang="uk-UA" sz="1800" dirty="0">
                <a:latin typeface="Times New Roman" pitchFamily="18" charset="0"/>
                <a:cs typeface="Times New Roman" pitchFamily="18" charset="0"/>
              </a:rPr>
              <a:t> необхідних актів застосування права відповідно до правового висновку, зробленого у різних правових ситуаціях.</a:t>
            </a:r>
            <a:endParaRPr lang="ru-RU" sz="1800" dirty="0">
              <a:latin typeface="Times New Roman" pitchFamily="18" charset="0"/>
              <a:cs typeface="Times New Roman" pitchFamily="18" charset="0"/>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206502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03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228600" y="1632457"/>
            <a:ext cx="7852410" cy="5248103"/>
          </a:xfrm>
          <a:prstGeom prst="rect">
            <a:avLst/>
          </a:prstGeom>
        </p:spPr>
        <p:txBody>
          <a:bodyPr wrap="square">
            <a:spAutoFit/>
          </a:bodyPr>
          <a:lstStyle/>
          <a:p>
            <a:pPr>
              <a:lnSpc>
                <a:spcPct val="115000"/>
              </a:lnSpc>
              <a:spcAft>
                <a:spcPts val="1000"/>
              </a:spcAft>
            </a:pPr>
            <a:r>
              <a:rPr lang="uk-UA" sz="1800" b="1" dirty="0">
                <a:latin typeface="Times New Roman"/>
                <a:ea typeface="Times New Roman"/>
                <a:cs typeface="Times New Roman"/>
              </a:rPr>
              <a:t>3) ЧИМ БУДЕ КОРИСНЕ НАВЧАННЯ ? </a:t>
            </a:r>
            <a:endParaRPr lang="ru-RU" sz="1800" dirty="0">
              <a:ea typeface="Times New Roman"/>
              <a:cs typeface="Times New Roman"/>
            </a:endParaRPr>
          </a:p>
          <a:p>
            <a:pPr algn="just">
              <a:lnSpc>
                <a:spcPct val="150000"/>
              </a:lnSpc>
              <a:spcAft>
                <a:spcPts val="0"/>
              </a:spcAft>
            </a:pPr>
            <a:r>
              <a:rPr lang="uk-UA" sz="1700" dirty="0">
                <a:latin typeface="Times New Roman"/>
                <a:ea typeface="Times New Roman"/>
                <a:cs typeface="Times New Roman"/>
              </a:rPr>
              <a:t>Однією з характерних рис розвитку сучасної держави</a:t>
            </a:r>
            <a:r>
              <a:rPr lang="uk-UA" sz="1700" b="1" dirty="0">
                <a:latin typeface="Times New Roman"/>
                <a:ea typeface="Times New Roman"/>
                <a:cs typeface="Times New Roman"/>
              </a:rPr>
              <a:t> є наявність органів публічної влади, традиційним завданням яких є гарантування законності. Значення державних органів у різноманітних сферах суспільного життя. </a:t>
            </a:r>
            <a:endParaRPr lang="ru-RU" sz="1700" dirty="0">
              <a:ea typeface="Times New Roman"/>
              <a:cs typeface="Times New Roman"/>
            </a:endParaRPr>
          </a:p>
          <a:p>
            <a:pPr algn="just">
              <a:lnSpc>
                <a:spcPct val="150000"/>
              </a:lnSpc>
              <a:spcAft>
                <a:spcPts val="0"/>
              </a:spcAft>
            </a:pPr>
            <a:r>
              <a:rPr lang="uk-UA" sz="1700" b="1" dirty="0">
                <a:uFill>
                  <a:solidFill>
                    <a:srgbClr val="FF0000"/>
                  </a:solidFill>
                </a:uFill>
                <a:latin typeface="Times New Roman"/>
                <a:ea typeface="Times New Roman"/>
                <a:cs typeface="Times New Roman"/>
              </a:rPr>
              <a:t>Важливо, </a:t>
            </a:r>
            <a:r>
              <a:rPr lang="uk-UA" sz="1700" dirty="0">
                <a:uFill>
                  <a:solidFill>
                    <a:srgbClr val="FF0000"/>
                  </a:solidFill>
                </a:uFill>
                <a:latin typeface="Times New Roman"/>
                <a:ea typeface="Times New Roman"/>
                <a:cs typeface="Times New Roman"/>
              </a:rPr>
              <a:t>що реалізація багатьох конституційних  прав та свобод людини і громадянина - політичних, економічних, соціальних, сімейних </a:t>
            </a:r>
            <a:r>
              <a:rPr lang="uk-UA" sz="1700" dirty="0">
                <a:latin typeface="Times New Roman"/>
                <a:ea typeface="Times New Roman"/>
                <a:cs typeface="Times New Roman"/>
              </a:rPr>
              <a:t>(</a:t>
            </a:r>
            <a:r>
              <a:rPr lang="uk-UA" sz="1700" b="1" dirty="0">
                <a:latin typeface="Times New Roman"/>
                <a:ea typeface="Times New Roman"/>
                <a:cs typeface="Times New Roman"/>
              </a:rPr>
              <a:t>наприклад, </a:t>
            </a:r>
            <a:r>
              <a:rPr lang="uk-UA" sz="1700" dirty="0">
                <a:latin typeface="Times New Roman"/>
                <a:ea typeface="Times New Roman"/>
                <a:cs typeface="Times New Roman"/>
              </a:rPr>
              <a:t>право брати участь в управлінні державними справами, право володіти, користуватися і розпоряджатися своєю власністю, право на підприємницьку діяльність, право на працю, право на соціальний захист, право на житло, право на охорону здоров’я, медичну допомогу та медичне страхування) -</a:t>
            </a:r>
            <a:r>
              <a:rPr lang="uk-UA" sz="1700" dirty="0">
                <a:uFill>
                  <a:solidFill>
                    <a:srgbClr val="FF0000"/>
                  </a:solidFill>
                </a:uFill>
                <a:latin typeface="Times New Roman"/>
                <a:ea typeface="Times New Roman"/>
                <a:cs typeface="Times New Roman"/>
              </a:rPr>
              <a:t> потребує від особи звернення, погодження, засвідчення або інших активних дій з боку державних органів.</a:t>
            </a:r>
            <a:endParaRPr lang="ru-RU" sz="1700" dirty="0">
              <a:ea typeface="Times New Roman"/>
              <a:cs typeface="Times New Roman"/>
            </a:endParaRPr>
          </a:p>
          <a:p>
            <a:endParaRPr lang="uk-UA" sz="1700" b="1" dirty="0">
              <a:latin typeface="Times New Roman"/>
              <a:ea typeface="Times New Roman"/>
            </a:endParaRPr>
          </a:p>
          <a:p>
            <a:r>
              <a:rPr lang="uk-UA" sz="1700" b="1" dirty="0">
                <a:latin typeface="Times New Roman"/>
                <a:ea typeface="Times New Roman"/>
              </a:rPr>
              <a:t>Окрему увагу в </a:t>
            </a:r>
            <a:r>
              <a:rPr lang="uk-UA" sz="1700" b="1" dirty="0" err="1">
                <a:latin typeface="Times New Roman"/>
                <a:ea typeface="Times New Roman"/>
              </a:rPr>
              <a:t>мейджорі</a:t>
            </a:r>
            <a:r>
              <a:rPr lang="uk-UA" sz="1700" b="1" dirty="0">
                <a:latin typeface="Times New Roman"/>
                <a:ea typeface="Times New Roman"/>
              </a:rPr>
              <a:t>  приділено  питанню </a:t>
            </a:r>
            <a:r>
              <a:rPr lang="uk-UA" sz="1700" b="1" i="1" dirty="0">
                <a:latin typeface="Times New Roman"/>
                <a:ea typeface="Times New Roman"/>
              </a:rPr>
              <a:t>правового регулювання запобігання і протидії корупції.</a:t>
            </a:r>
            <a:endParaRPr lang="ru-RU" sz="1700" i="1" dirty="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41" y="2438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41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7" name="Прямоугольник 6"/>
          <p:cNvSpPr/>
          <p:nvPr/>
        </p:nvSpPr>
        <p:spPr>
          <a:xfrm>
            <a:off x="263054" y="1532841"/>
            <a:ext cx="7635075" cy="5360442"/>
          </a:xfrm>
          <a:prstGeom prst="rect">
            <a:avLst/>
          </a:prstGeom>
        </p:spPr>
        <p:txBody>
          <a:bodyPr wrap="square">
            <a:spAutoFit/>
          </a:bodyPr>
          <a:lstStyle/>
          <a:p>
            <a:pPr>
              <a:lnSpc>
                <a:spcPct val="115000"/>
              </a:lnSpc>
              <a:spcAft>
                <a:spcPts val="1000"/>
              </a:spcAft>
            </a:pPr>
            <a:r>
              <a:rPr lang="uk-UA" b="1" dirty="0">
                <a:latin typeface="Times New Roman"/>
                <a:ea typeface="Times New Roman"/>
                <a:cs typeface="Times New Roman"/>
              </a:rPr>
              <a:t>4) ЯКІ ПЕРСПЕКТИВИ МАТИМЕТЕ ДЛЯ ПРАЦЕВЛАШТУВАННЯ ПО ЗАВЕРШЕННЮ НАВЧАННЯ?</a:t>
            </a:r>
            <a:endParaRPr lang="ru-RU" sz="1600" dirty="0">
              <a:ea typeface="Times New Roman"/>
              <a:cs typeface="Times New Roman"/>
            </a:endParaRPr>
          </a:p>
          <a:p>
            <a:pPr algn="just"/>
            <a:r>
              <a:rPr lang="uk-UA" sz="2400" b="1" dirty="0">
                <a:solidFill>
                  <a:srgbClr val="00B050"/>
                </a:solidFill>
                <a:latin typeface="Times New Roman"/>
                <a:ea typeface="Calibri"/>
              </a:rPr>
              <a:t>Зможете працювати:</a:t>
            </a:r>
          </a:p>
          <a:p>
            <a:pPr algn="just"/>
            <a:r>
              <a:rPr lang="uk-UA" sz="2400" b="1" i="1" dirty="0">
                <a:solidFill>
                  <a:srgbClr val="00B050"/>
                </a:solidFill>
                <a:latin typeface="Times New Roman"/>
                <a:ea typeface="Calibri"/>
              </a:rPr>
              <a:t>у судах, адвокатурі, нотаріальних органах, </a:t>
            </a:r>
            <a:r>
              <a:rPr lang="uk-UA" sz="2400" b="1" i="1" dirty="0" err="1">
                <a:solidFill>
                  <a:srgbClr val="00B050"/>
                </a:solidFill>
                <a:latin typeface="Times New Roman"/>
                <a:ea typeface="Calibri"/>
              </a:rPr>
              <a:t>органах</a:t>
            </a:r>
            <a:r>
              <a:rPr lang="uk-UA" sz="2400" b="1" i="1" dirty="0">
                <a:solidFill>
                  <a:srgbClr val="00B050"/>
                </a:solidFill>
                <a:latin typeface="Times New Roman"/>
                <a:ea typeface="Calibri"/>
              </a:rPr>
              <a:t> Служби безпеки України, Національній поліції України, Державної прикордонної служби України, Державної податкової служби України, Державної митної служби України,  Національного антикорупційного бюро України, Державного бюро розслідувань, системі безоплатної правової допомоги, центрах надання адміністративних послуг, органах державної влади та місцевого самоврядування, в юридичних службах підприємств, установ, організацій різних форм власності.</a:t>
            </a:r>
            <a:endParaRPr lang="ru-RU" sz="2400" b="1" i="1" dirty="0">
              <a:solidFill>
                <a:srgbClr val="00B050"/>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254" y="1860234"/>
            <a:ext cx="2524599" cy="168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5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055"/>
            <a:ext cx="10744200" cy="7601796"/>
          </a:xfrm>
          <a:prstGeom prst="rect">
            <a:avLst/>
          </a:prstGeom>
        </p:spPr>
      </p:pic>
    </p:spTree>
    <p:extLst>
      <p:ext uri="{BB962C8B-B14F-4D97-AF65-F5344CB8AC3E}">
        <p14:creationId xmlns:p14="http://schemas.microsoft.com/office/powerpoint/2010/main" val="62963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0"/>
            <a:ext cx="10498533" cy="7559675"/>
          </a:xfrm>
          <a:prstGeom prst="rect">
            <a:avLst/>
          </a:prstGeom>
        </p:spPr>
      </p:pic>
      <p:sp>
        <p:nvSpPr>
          <p:cNvPr id="3" name="TextBox 2"/>
          <p:cNvSpPr txBox="1"/>
          <p:nvPr/>
        </p:nvSpPr>
        <p:spPr>
          <a:xfrm>
            <a:off x="160019" y="933456"/>
            <a:ext cx="7578091" cy="4801288"/>
          </a:xfrm>
          <a:prstGeom prst="rect">
            <a:avLst/>
          </a:prstGeom>
          <a:noFill/>
          <a:effectLst>
            <a:glow rad="139700">
              <a:schemeClr val="accent2">
                <a:satMod val="175000"/>
                <a:alpha val="40000"/>
              </a:schemeClr>
            </a:glow>
          </a:effectLst>
        </p:spPr>
        <p:txBody>
          <a:bodyPr wrap="square" lIns="91415" tIns="45707" rIns="91415" bIns="45707" rtlCol="0">
            <a:spAutoFit/>
          </a:bodyPr>
          <a:lstStyle/>
          <a:p>
            <a:pPr algn="ctr"/>
            <a:r>
              <a:rPr lang="uk-UA" sz="1800" b="1" dirty="0">
                <a:latin typeface="Times New Roman" pitchFamily="18" charset="0"/>
                <a:cs typeface="Times New Roman" pitchFamily="18" charset="0"/>
              </a:rPr>
              <a:t>МІНІСТЕРСТВО ОСВІТИ І НАУКИ УКРАЇНИ</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Національний університет «Чернігівська політехніка»</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Навально-науковий інститут права і соціальних технологій</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ЮРИДИЧНИЙ ФАКУЛЬТЕТ</a:t>
            </a:r>
            <a:endParaRPr lang="ru-RU" sz="1800" b="1" dirty="0">
              <a:latin typeface="Times New Roman" pitchFamily="18" charset="0"/>
              <a:cs typeface="Times New Roman" pitchFamily="18" charset="0"/>
            </a:endParaRPr>
          </a:p>
          <a:p>
            <a:pPr algn="ctr"/>
            <a:r>
              <a:rPr lang="uk-UA" sz="1800" b="1" i="1" dirty="0">
                <a:latin typeface="Times New Roman" pitchFamily="18" charset="0"/>
                <a:cs typeface="Times New Roman" pitchFamily="18" charset="0"/>
              </a:rPr>
              <a:t>Кафедра публічного та приватного права</a:t>
            </a:r>
            <a:endParaRPr lang="ru-RU" sz="1800" b="1" dirty="0">
              <a:latin typeface="Times New Roman" pitchFamily="18" charset="0"/>
              <a:cs typeface="Times New Roman" pitchFamily="18" charset="0"/>
            </a:endParaRPr>
          </a:p>
          <a:p>
            <a:pPr algn="ctr"/>
            <a:r>
              <a:rPr lang="en-US" sz="2800" b="1" dirty="0"/>
              <a:t> </a:t>
            </a:r>
            <a:endParaRPr lang="uk-UA" sz="2800" b="1" dirty="0"/>
          </a:p>
          <a:p>
            <a:pPr algn="ctr"/>
            <a:endParaRPr lang="uk-UA" sz="2800" b="1" dirty="0"/>
          </a:p>
          <a:p>
            <a:pPr algn="ctr"/>
            <a:r>
              <a:rPr lang="uk-UA" sz="3200" b="1" dirty="0">
                <a:solidFill>
                  <a:srgbClr val="0070C0"/>
                </a:solidFill>
                <a:latin typeface="Times New Roman" pitchFamily="18" charset="0"/>
                <a:cs typeface="Times New Roman" pitchFamily="18" charset="0"/>
              </a:rPr>
              <a:t>Спеціальність 081 ПРАВО</a:t>
            </a:r>
          </a:p>
          <a:p>
            <a:pPr algn="ctr"/>
            <a:r>
              <a:rPr lang="uk-UA" sz="3200" b="1" dirty="0">
                <a:solidFill>
                  <a:srgbClr val="0070C0"/>
                </a:solidFill>
                <a:latin typeface="Times New Roman" pitchFamily="18" charset="0"/>
                <a:cs typeface="Times New Roman" pitchFamily="18" charset="0"/>
              </a:rPr>
              <a:t>Освітня програма «ПРАВО»</a:t>
            </a:r>
          </a:p>
          <a:p>
            <a:pPr algn="ctr"/>
            <a:r>
              <a:rPr lang="uk-UA" sz="3200" b="1" dirty="0">
                <a:solidFill>
                  <a:srgbClr val="0070C0"/>
                </a:solidFill>
                <a:latin typeface="Times New Roman" pitchFamily="18" charset="0"/>
                <a:cs typeface="Times New Roman" pitchFamily="18" charset="0"/>
              </a:rPr>
              <a:t>Освітній рівень  – бакалавр</a:t>
            </a:r>
          </a:p>
          <a:p>
            <a:pPr algn="ctr"/>
            <a:endParaRPr lang="uk-UA"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Група ПР-221</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1478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19" y="-2"/>
            <a:ext cx="10498533" cy="7559675"/>
          </a:xfrm>
          <a:prstGeom prst="rect">
            <a:avLst/>
          </a:prstGeom>
        </p:spPr>
      </p:pic>
      <p:sp>
        <p:nvSpPr>
          <p:cNvPr id="5" name="TextBox 4"/>
          <p:cNvSpPr txBox="1"/>
          <p:nvPr/>
        </p:nvSpPr>
        <p:spPr>
          <a:xfrm>
            <a:off x="2011680" y="2263140"/>
            <a:ext cx="184731" cy="400110"/>
          </a:xfrm>
          <a:prstGeom prst="rect">
            <a:avLst/>
          </a:prstGeom>
          <a:noFill/>
        </p:spPr>
        <p:txBody>
          <a:bodyPr wrap="square" rtlCol="0">
            <a:spAutoFit/>
          </a:bodyPr>
          <a:lstStyle/>
          <a:p>
            <a:endParaRPr lang="ru-RU" dirty="0"/>
          </a:p>
        </p:txBody>
      </p:sp>
      <p:sp>
        <p:nvSpPr>
          <p:cNvPr id="10" name="TextBox 9"/>
          <p:cNvSpPr txBox="1"/>
          <p:nvPr/>
        </p:nvSpPr>
        <p:spPr>
          <a:xfrm>
            <a:off x="-149096" y="67320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073" y="1817370"/>
            <a:ext cx="10789103" cy="472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Знаків оклику Зображення, стокові фотографії та картинки Знаків оклик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389" y="20346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8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0"/>
            <a:ext cx="10498533" cy="7559675"/>
          </a:xfrm>
          <a:prstGeom prst="rect">
            <a:avLst/>
          </a:prstGeom>
        </p:spPr>
      </p:pic>
      <p:sp>
        <p:nvSpPr>
          <p:cNvPr id="8" name="TextBox 7"/>
          <p:cNvSpPr txBox="1"/>
          <p:nvPr/>
        </p:nvSpPr>
        <p:spPr>
          <a:xfrm>
            <a:off x="341428" y="1717991"/>
            <a:ext cx="7372857" cy="4766241"/>
          </a:xfrm>
          <a:prstGeom prst="rect">
            <a:avLst/>
          </a:prstGeom>
          <a:noFill/>
        </p:spPr>
        <p:txBody>
          <a:bodyPr wrap="square" rtlCol="0">
            <a:spAutoFit/>
          </a:bodyPr>
          <a:lstStyle/>
          <a:p>
            <a:pPr marL="342900" indent="-342900" algn="ctr">
              <a:lnSpc>
                <a:spcPct val="115000"/>
              </a:lnSpc>
              <a:spcAft>
                <a:spcPts val="1000"/>
              </a:spcAft>
              <a:buAutoNum type="arabicParenR"/>
            </a:pPr>
            <a:r>
              <a:rPr lang="uk-UA" sz="2400" b="1" dirty="0">
                <a:latin typeface="Times New Roman"/>
                <a:ea typeface="Times New Roman"/>
              </a:rPr>
              <a:t>ЯКІ ЗНАННЯ ВИ ОТРИМАЄТЕ (ПОСИЛИТЕ)? </a:t>
            </a:r>
          </a:p>
          <a:p>
            <a:pPr algn="just">
              <a:lnSpc>
                <a:spcPct val="115000"/>
              </a:lnSpc>
            </a:pPr>
            <a:r>
              <a:rPr lang="uk-UA" sz="1800" dirty="0">
                <a:latin typeface="Times New Roman"/>
                <a:ea typeface="Times New Roman"/>
              </a:rPr>
              <a:t>         Окрім знань з фундаментальних галузей права (цивільне, кримінальне, адміністративне, міжнародне публічне право та ін.), Ви зможете поглиблено вивчати цивільно-правові та господарсько-правові дисципліни, правила цивільного та господарського судочинства, нотаріального процесу.  Це правові знання про відносини у сфері цивільного обігу та економіки (договори, права на майно, спадкування тощо), сімейні та земельні відносини, а також знання по відповідних судових процесах. </a:t>
            </a:r>
          </a:p>
          <a:p>
            <a:pPr algn="just">
              <a:lnSpc>
                <a:spcPct val="115000"/>
              </a:lnSpc>
            </a:pPr>
            <a:r>
              <a:rPr lang="uk-UA" sz="1800" dirty="0">
                <a:latin typeface="Times New Roman"/>
                <a:ea typeface="Times New Roman"/>
              </a:rPr>
              <a:t>          Вони дозволять на практиці надавати юридичні консультації, складати правові документи, представляти в судах і органах влади широке коло фізичних осіб і фізичних осіб-підприємців, підприємств і організацій, суттєво розширюючи можливості працевлаштування випускників.</a:t>
            </a:r>
            <a:endParaRPr lang="ru-RU" sz="1800" dirty="0">
              <a:ea typeface="Times New Roman"/>
              <a:cs typeface="Times New Roman"/>
            </a:endParaRPr>
          </a:p>
        </p:txBody>
      </p:sp>
      <p:sp>
        <p:nvSpPr>
          <p:cNvPr id="10" name="TextBox 9"/>
          <p:cNvSpPr txBox="1"/>
          <p:nvPr/>
        </p:nvSpPr>
        <p:spPr>
          <a:xfrm>
            <a:off x="-59128" y="14742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59224"/>
            <a:ext cx="10498533" cy="7559675"/>
          </a:xfrm>
          <a:prstGeom prst="rect">
            <a:avLst/>
          </a:prstGeom>
        </p:spPr>
      </p:pic>
      <p:sp>
        <p:nvSpPr>
          <p:cNvPr id="6" name="TextBox 5"/>
          <p:cNvSpPr txBox="1"/>
          <p:nvPr/>
        </p:nvSpPr>
        <p:spPr>
          <a:xfrm>
            <a:off x="240948" y="983507"/>
            <a:ext cx="7828632" cy="6124754"/>
          </a:xfrm>
          <a:prstGeom prst="rect">
            <a:avLst/>
          </a:prstGeom>
          <a:noFill/>
        </p:spPr>
        <p:txBody>
          <a:bodyPr wrap="square" rtlCol="0" anchor="b">
            <a:spAutoFit/>
          </a:bodyPr>
          <a:lstStyle/>
          <a:p>
            <a:pPr marL="342900" indent="-342900">
              <a:buAutoNum type="arabicParenR" startAt="2"/>
            </a:pPr>
            <a:r>
              <a:rPr lang="uk-UA" sz="2400" b="1" dirty="0">
                <a:latin typeface="Times New Roman" pitchFamily="18" charset="0"/>
                <a:cs typeface="Times New Roman" pitchFamily="18" charset="0"/>
              </a:rPr>
              <a:t>ЯКІ НАВИЧКИ НАБУДЕТЕ (УДОСКОНАЛИТЕ)? </a:t>
            </a:r>
          </a:p>
          <a:p>
            <a:pPr marL="285750" indent="-285750" algn="just">
              <a:buFontTx/>
              <a:buChar char="-"/>
            </a:pPr>
            <a:r>
              <a:rPr lang="uk-UA" sz="1600" dirty="0">
                <a:latin typeface="Times New Roman" pitchFamily="18" charset="0"/>
                <a:cs typeface="Times New Roman" pitchFamily="18" charset="0"/>
              </a:rPr>
              <a:t>складання правових документів, зокрема, договорів і процесуальних документів у цивільному й господарському судочинстві (позовів, скарг, заяв і клопотань до суду, судових рішень тощо), обчислювати судовий збір і збирати доказову базу для судових справ;</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надання правових висновків і консультацій з питань реалізації та захисту прав і свобод фізичних і юридичних осіб;</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надання правової допомоги підприємствам і організаціям, їхнє юридичне обслуговування;</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підготовки до представництва інтересів клієнтів адвокатами в судах, державних органах і органах місцевого самоврядування; </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користування низкою державних реєстрів, що акумулюють інформацію про фізичних і юридичних осіб або необхідні в роботі юриста, правовими базами даних (Єдиний державний реєстр судових рішень, Єдиний державний реєстр юридичних осіб, фізичних осіб-підприємців та громадських формувань, Державний реєстр речових прав на нерухоме майно тощо); </a:t>
            </a:r>
          </a:p>
          <a:p>
            <a:pPr marL="285750" indent="-285750" algn="just">
              <a:buFontTx/>
              <a:buChar char="-"/>
            </a:pPr>
            <a:endParaRPr lang="uk-UA"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аналізувати й тлумачити рішення Європейського суду з прав людини;</a:t>
            </a:r>
          </a:p>
          <a:p>
            <a:pPr marL="285750" indent="-285750" algn="just">
              <a:buFontTx/>
              <a:buChar char="-"/>
            </a:pPr>
            <a:endParaRPr lang="uk-UA"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застосовувати правові знання на практиці в інший спосіб.</a:t>
            </a:r>
            <a:endParaRPr lang="ru-RU" sz="1600" dirty="0">
              <a:latin typeface="Times New Roman" pitchFamily="18" charset="0"/>
              <a:ea typeface="Times New Roman"/>
              <a:cs typeface="Times New Roman" pitchFamily="18" charset="0"/>
            </a:endParaRPr>
          </a:p>
        </p:txBody>
      </p:sp>
      <p:sp>
        <p:nvSpPr>
          <p:cNvPr id="7" name="TextBox 6"/>
          <p:cNvSpPr txBox="1"/>
          <p:nvPr/>
        </p:nvSpPr>
        <p:spPr>
          <a:xfrm>
            <a:off x="102363" y="22743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51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6" name="TextBox 5"/>
          <p:cNvSpPr txBox="1"/>
          <p:nvPr/>
        </p:nvSpPr>
        <p:spPr>
          <a:xfrm>
            <a:off x="342900" y="1389462"/>
            <a:ext cx="7898130" cy="5195268"/>
          </a:xfrm>
          <a:prstGeom prst="rect">
            <a:avLst/>
          </a:prstGeom>
          <a:noFill/>
        </p:spPr>
        <p:txBody>
          <a:bodyPr wrap="square" rtlCol="0">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400" b="1" dirty="0">
                <a:latin typeface="Times New Roman" pitchFamily="18" charset="0"/>
                <a:cs typeface="Times New Roman" pitchFamily="18" charset="0"/>
              </a:rPr>
              <a:t>3) ЧИМ БУДЕ КОРИСНЕ НАВЧАННЯ ? </a:t>
            </a:r>
            <a:endParaRPr lang="ru-RU" sz="2400" b="1" dirty="0">
              <a:latin typeface="Times New Roman" pitchFamily="18" charset="0"/>
              <a:cs typeface="Times New Roman" pitchFamily="18" charset="0"/>
            </a:endParaRPr>
          </a:p>
          <a:p>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1) Ви матимете можливість вивчити практично всі традиційні для юридичних вузів дисципліни, які необхідні в роботі юриста в будь-якій сфері, включаючи сімейне право, нотаріат, виконавче провадження тощо;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2) Ви отримаєте знання з </a:t>
            </a:r>
            <a:r>
              <a:rPr lang="uk-UA" sz="1600" b="1" i="1" dirty="0">
                <a:latin typeface="Times New Roman" pitchFamily="18" charset="0"/>
                <a:cs typeface="Times New Roman" pitchFamily="18" charset="0"/>
              </a:rPr>
              <a:t>усіх</a:t>
            </a:r>
            <a:r>
              <a:rPr lang="uk-UA" sz="1600" dirty="0">
                <a:latin typeface="Times New Roman" pitchFamily="18" charset="0"/>
                <a:cs typeface="Times New Roman" pitchFamily="18" charset="0"/>
              </a:rPr>
              <a:t> процесуальних галузей права, включаючи господарський процес і чисельні правила виконання судових рішень, а також знання про роботу адвокатів та нотаріусів;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3) Ви зможете опанувати актуальні для українських громадян і організацій знання з дисциплін «Земельне право», «</a:t>
            </a:r>
            <a:r>
              <a:rPr lang="uk-UA" sz="1600" dirty="0" err="1">
                <a:latin typeface="Times New Roman" pitchFamily="18" charset="0"/>
                <a:cs typeface="Times New Roman" pitchFamily="18" charset="0"/>
              </a:rPr>
              <a:t>Право</a:t>
            </a:r>
            <a:r>
              <a:rPr lang="uk-UA" sz="1600" dirty="0">
                <a:latin typeface="Times New Roman" pitchFamily="18" charset="0"/>
                <a:cs typeface="Times New Roman" pitchFamily="18" charset="0"/>
              </a:rPr>
              <a:t> інтелектуальної власності», «Міжнародне гуманітарне право», а також завжди важливі для громадян спадкове право, </a:t>
            </a:r>
            <a:r>
              <a:rPr lang="uk-UA" sz="1600" dirty="0" err="1">
                <a:latin typeface="Times New Roman" pitchFamily="18" charset="0"/>
                <a:cs typeface="Times New Roman" pitchFamily="18" charset="0"/>
              </a:rPr>
              <a:t>право</a:t>
            </a:r>
            <a:r>
              <a:rPr lang="uk-UA" sz="1600" dirty="0">
                <a:latin typeface="Times New Roman" pitchFamily="18" charset="0"/>
                <a:cs typeface="Times New Roman" pitchFamily="18" charset="0"/>
              </a:rPr>
              <a:t> соціального забезпечення (пенсії, соціальні допомоги і послуги), делікти в цивільному праві (майнова відповідальність за завдану громадянами й організаціями шкоду), правове регулювання адміністративних послуг (реєстраційні дії, дозволи, ліцензії тощо);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4) </a:t>
            </a:r>
            <a:r>
              <a:rPr lang="uk-UA" sz="1600" dirty="0" err="1">
                <a:latin typeface="Times New Roman" pitchFamily="18" charset="0"/>
                <a:cs typeface="Times New Roman" pitchFamily="18" charset="0"/>
              </a:rPr>
              <a:t>мейджор</a:t>
            </a:r>
            <a:r>
              <a:rPr lang="uk-UA" sz="1600" dirty="0">
                <a:latin typeface="Times New Roman" pitchFamily="18" charset="0"/>
                <a:cs typeface="Times New Roman" pitchFamily="18" charset="0"/>
              </a:rPr>
              <a:t> дозволяє отримати поглиблені знання для підготовки до роботи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в адвокатурі, нотаріаті, судовій системі, секторі економіки. </a:t>
            </a:r>
            <a:endParaRPr lang="ru-RU" sz="1600" dirty="0">
              <a:latin typeface="Times New Roman" pitchFamily="18" charset="0"/>
              <a:cs typeface="Times New Roman" pitchFamily="18" charset="0"/>
            </a:endParaRPr>
          </a:p>
        </p:txBody>
      </p:sp>
      <p:sp>
        <p:nvSpPr>
          <p:cNvPr id="10" name="TextBox 9"/>
          <p:cNvSpPr txBox="1"/>
          <p:nvPr/>
        </p:nvSpPr>
        <p:spPr>
          <a:xfrm>
            <a:off x="0" y="12456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7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6" name="TextBox 5"/>
          <p:cNvSpPr txBox="1"/>
          <p:nvPr/>
        </p:nvSpPr>
        <p:spPr>
          <a:xfrm>
            <a:off x="262890" y="861152"/>
            <a:ext cx="7898130" cy="5233740"/>
          </a:xfrm>
          <a:prstGeom prst="rect">
            <a:avLst/>
          </a:prstGeom>
          <a:noFill/>
        </p:spPr>
        <p:txBody>
          <a:bodyPr wrap="square" rtlCol="0" anchor="ctr">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400" dirty="0">
              <a:latin typeface="Times New Roman" pitchFamily="18" charset="0"/>
              <a:cs typeface="Times New Roman" pitchFamily="18" charset="0"/>
            </a:endParaRPr>
          </a:p>
          <a:p>
            <a:r>
              <a:rPr lang="uk-UA" sz="1800" b="1" dirty="0">
                <a:latin typeface="Times New Roman" pitchFamily="18" charset="0"/>
                <a:cs typeface="Times New Roman" pitchFamily="18" charset="0"/>
              </a:rPr>
              <a:t>4) ЯКІ ПЕРСПЕКТИВИ МАТИМЕТЕ ДЛЯ ПРАЦЕВЛАШТУВАННЯ  </a:t>
            </a:r>
            <a:br>
              <a:rPr lang="uk-UA" sz="1800" b="1" dirty="0">
                <a:latin typeface="Times New Roman" pitchFamily="18" charset="0"/>
                <a:cs typeface="Times New Roman" pitchFamily="18" charset="0"/>
              </a:rPr>
            </a:br>
            <a:r>
              <a:rPr lang="uk-UA" sz="1800" b="1" dirty="0">
                <a:latin typeface="Times New Roman" pitchFamily="18" charset="0"/>
                <a:cs typeface="Times New Roman" pitchFamily="18" charset="0"/>
              </a:rPr>
              <a:t>ПО ЗАВЕРШЕННЮ НАВЧАННЯ ?</a:t>
            </a:r>
            <a:endParaRPr lang="ru-RU" sz="1800" b="1" dirty="0">
              <a:latin typeface="Times New Roman" pitchFamily="18" charset="0"/>
              <a:cs typeface="Times New Roman" pitchFamily="18" charset="0"/>
            </a:endParaRPr>
          </a:p>
          <a:p>
            <a:endParaRPr lang="uk-UA" sz="1400" b="1" dirty="0">
              <a:solidFill>
                <a:srgbClr val="FF0000"/>
              </a:solidFill>
              <a:latin typeface="Times New Roman" pitchFamily="18" charset="0"/>
              <a:cs typeface="Times New Roman" pitchFamily="18" charset="0"/>
            </a:endParaRPr>
          </a:p>
          <a:p>
            <a:endParaRPr lang="uk-UA" sz="1400" b="1" dirty="0">
              <a:solidFill>
                <a:srgbClr val="FF0000"/>
              </a:solidFill>
              <a:latin typeface="Times New Roman" pitchFamily="18" charset="0"/>
              <a:cs typeface="Times New Roman" pitchFamily="18" charset="0"/>
            </a:endParaRPr>
          </a:p>
          <a:p>
            <a:pPr algn="ctr"/>
            <a:r>
              <a:rPr lang="uk-UA" sz="1800" b="1" dirty="0">
                <a:solidFill>
                  <a:srgbClr val="00B050"/>
                </a:solidFill>
                <a:latin typeface="Times New Roman" pitchFamily="18" charset="0"/>
                <a:cs typeface="Times New Roman" pitchFamily="18" charset="0"/>
              </a:rPr>
              <a:t>Зможете працювати  в: </a:t>
            </a:r>
          </a:p>
          <a:p>
            <a:endParaRPr lang="uk-UA" b="1" i="1" dirty="0">
              <a:latin typeface="Times New Roman" pitchFamily="18" charset="0"/>
              <a:cs typeface="Times New Roman" pitchFamily="18" charset="0"/>
            </a:endParaRPr>
          </a:p>
          <a:p>
            <a:pPr algn="just"/>
            <a:r>
              <a:rPr lang="uk-UA" sz="2400" b="1" i="1" dirty="0">
                <a:solidFill>
                  <a:srgbClr val="00B050"/>
                </a:solidFill>
                <a:latin typeface="Times New Roman" pitchFamily="18" charset="0"/>
                <a:cs typeface="Times New Roman" pitchFamily="18" charset="0"/>
              </a:rPr>
              <a:t>адвокатурі, нотаріаті, судовій системі, в юридичних службах підприємств і організацій різних форм власності, системі безоплатної правової допомоги, органах державної влади та місцевого самоврядування, центрах надання адміністративних послуг, а також органах прокуратури, інших правоохоронних органах (Служба безпеки України, Національна поліція України, Національне антикорупційне бюро України, Державне бюро розслідувань тощо)</a:t>
            </a:r>
            <a:r>
              <a:rPr lang="uk-UA" sz="2400" b="1" dirty="0">
                <a:solidFill>
                  <a:srgbClr val="00B050"/>
                </a:solidFill>
                <a:latin typeface="Times New Roman" pitchFamily="18" charset="0"/>
                <a:cs typeface="Times New Roman" pitchFamily="18" charset="0"/>
              </a:rPr>
              <a:t>.</a:t>
            </a:r>
            <a:endParaRPr lang="ru-RU" sz="2400" b="1" dirty="0">
              <a:solidFill>
                <a:srgbClr val="00B050"/>
              </a:solidFill>
              <a:latin typeface="Times New Roman" pitchFamily="18" charset="0"/>
              <a:ea typeface="Times New Roman"/>
              <a:cs typeface="Times New Roman" pitchFamily="18" charset="0"/>
            </a:endParaRPr>
          </a:p>
        </p:txBody>
      </p:sp>
      <p:sp>
        <p:nvSpPr>
          <p:cNvPr id="7" name="TextBox 6"/>
          <p:cNvSpPr txBox="1"/>
          <p:nvPr/>
        </p:nvSpPr>
        <p:spPr>
          <a:xfrm>
            <a:off x="102363" y="227439"/>
            <a:ext cx="7773413" cy="646331"/>
          </a:xfrm>
          <a:prstGeom prst="rect">
            <a:avLst/>
          </a:prstGeom>
          <a:noFill/>
        </p:spPr>
        <p:txBody>
          <a:bodyPr wrap="square" rtlCol="0">
            <a:spAutoFit/>
          </a:bodyPr>
          <a:lstStyle/>
          <a:p>
            <a:pPr algn="ctr"/>
            <a:r>
              <a:rPr lang="uk-UA" sz="1800" b="1" dirty="0">
                <a:latin typeface="Times New Roman" pitchFamily="18" charset="0"/>
                <a:cs typeface="Times New Roman" pitchFamily="18" charset="0"/>
              </a:rPr>
              <a:t>Мейджор «Цивільна та господарська юстиція </a:t>
            </a:r>
            <a:br>
              <a:rPr lang="uk-UA" sz="1800" b="1" dirty="0">
                <a:latin typeface="Times New Roman" pitchFamily="18" charset="0"/>
                <a:cs typeface="Times New Roman" pitchFamily="18" charset="0"/>
              </a:rPr>
            </a:br>
            <a:r>
              <a:rPr lang="uk-UA" sz="1800" b="1" dirty="0">
                <a:latin typeface="Times New Roman" pitchFamily="18" charset="0"/>
                <a:cs typeface="Times New Roman" pitchFamily="18" charset="0"/>
              </a:rPr>
              <a:t>Суд. Нотаріат. Правова допомога)»</a:t>
            </a:r>
            <a:endParaRPr lang="ru-RU" sz="1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3703" y="1763928"/>
            <a:ext cx="2405697" cy="160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1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246" y="1440180"/>
            <a:ext cx="10099102"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940" y="1893570"/>
            <a:ext cx="19907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46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171615" y="1449577"/>
            <a:ext cx="7852410" cy="5847755"/>
          </a:xfrm>
          <a:prstGeom prst="rect">
            <a:avLst/>
          </a:prstGeom>
        </p:spPr>
        <p:txBody>
          <a:bodyPr wrap="square">
            <a:spAutoFit/>
          </a:bodyPr>
          <a:lstStyle/>
          <a:p>
            <a:pPr algn="just"/>
            <a:r>
              <a:rPr lang="uk-UA" sz="1700" b="1" dirty="0">
                <a:latin typeface="Times New Roman" pitchFamily="18" charset="0"/>
                <a:cs typeface="Times New Roman" pitchFamily="18" charset="0"/>
              </a:rPr>
              <a:t>1) ЯКІ ЗНАННЯ ВИ ОТРИМАЄТЕ (ПОСИЛИТЕ)? </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В межах цього </a:t>
            </a:r>
            <a:r>
              <a:rPr lang="uk-UA" sz="1700" b="1" dirty="0" err="1">
                <a:latin typeface="Times New Roman" pitchFamily="18" charset="0"/>
                <a:cs typeface="Times New Roman" pitchFamily="18" charset="0"/>
              </a:rPr>
              <a:t>мейджора</a:t>
            </a:r>
            <a:r>
              <a:rPr lang="uk-UA" sz="1700" b="1" dirty="0">
                <a:latin typeface="Times New Roman" pitchFamily="18" charset="0"/>
                <a:cs typeface="Times New Roman" pitchFamily="18" charset="0"/>
              </a:rPr>
              <a:t> </a:t>
            </a:r>
            <a:r>
              <a:rPr lang="uk-UA" sz="1700" dirty="0">
                <a:latin typeface="Times New Roman" pitchFamily="18" charset="0"/>
                <a:cs typeface="Times New Roman" pitchFamily="18" charset="0"/>
              </a:rPr>
              <a:t>Ви зможете поглибити знання: </a:t>
            </a:r>
            <a:endParaRPr lang="ru-RU" sz="1700" dirty="0">
              <a:latin typeface="Times New Roman" pitchFamily="18" charset="0"/>
              <a:cs typeface="Times New Roman" pitchFamily="18" charset="0"/>
            </a:endParaRPr>
          </a:p>
          <a:p>
            <a:pPr algn="just"/>
            <a:endParaRPr lang="uk-UA"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1) щодо розуміння загальних правових засад діяльності органів публічної влади, </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2) а також щодо діяльності органів публічної влади у різноманітних сферах суспільного життя, зокрема: </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надання адміністративних послуг;</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організації і протидії корупції;</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охорони здоров’я, державного соціального страхування;</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правового регулювання земельної реформи  і </a:t>
            </a:r>
            <a:r>
              <a:rPr lang="uk-UA" sz="1700" dirty="0" err="1">
                <a:latin typeface="Times New Roman" pitchFamily="18" charset="0"/>
                <a:cs typeface="Times New Roman" pitchFamily="18" charset="0"/>
              </a:rPr>
              <a:t>т.ін</a:t>
            </a:r>
            <a:r>
              <a:rPr lang="uk-UA" sz="1700" dirty="0">
                <a:latin typeface="Times New Roman" pitchFamily="18" charset="0"/>
                <a:cs typeface="Times New Roman" pitchFamily="18" charset="0"/>
              </a:rPr>
              <a:t>.</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Зможете поглибити знання</a:t>
            </a:r>
            <a:r>
              <a:rPr lang="uk-UA" sz="1700" dirty="0">
                <a:latin typeface="Times New Roman" pitchFamily="18" charset="0"/>
                <a:cs typeface="Times New Roman" pitchFamily="18" charset="0"/>
              </a:rPr>
              <a:t> з таких галузей права, як: спадкове право і нотаріальний процес, інформаційне право, митне право, </a:t>
            </a:r>
            <a:r>
              <a:rPr lang="uk-UA" sz="1700" b="1" dirty="0">
                <a:latin typeface="Times New Roman" pitchFamily="18" charset="0"/>
                <a:cs typeface="Times New Roman" pitchFamily="18" charset="0"/>
              </a:rPr>
              <a:t>ознайомитесь </a:t>
            </a:r>
            <a:r>
              <a:rPr lang="uk-UA" sz="1700" dirty="0">
                <a:latin typeface="Times New Roman" pitchFamily="18" charset="0"/>
                <a:cs typeface="Times New Roman" pitchFamily="18" charset="0"/>
              </a:rPr>
              <a:t>з можливими альтернативними способами вирішення спорів та особливостями правового статусу адвоката в адміністративному процесі.</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Отримані знання дозволять здійснювати</a:t>
            </a:r>
            <a:r>
              <a:rPr lang="uk-UA" sz="1700" dirty="0">
                <a:latin typeface="Times New Roman" pitchFamily="18" charset="0"/>
                <a:cs typeface="Times New Roman" pitchFamily="18" charset="0"/>
              </a:rPr>
              <a:t> логічний, критичний і системний аналіз документів, а також консультування з правових питань, зокрема, щодо  можливих способів захисту прав та інтересів клієнтів, відповідно до вимог професійної етики, належного дотримання норм щодо нерозголошення персональних даних та конфіденційної інформації.</a:t>
            </a:r>
            <a:endParaRPr lang="ru-RU" sz="17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010" y="224937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2472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54AA80-D3C5-4706-8674-D1F8B2F0B2E7}">
  <we:reference id="f12c312d-282a-4734-8843-05915fdfef0b" version="4.3.3.0" store="EXCatalog" storeType="EXCatalog"/>
  <we:alternateReferences>
    <we:reference id="WA104178141" version="4.3.3.0" store="uk-U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561</TotalTime>
  <Words>1180</Words>
  <Application>Microsoft Office PowerPoint</Application>
  <PresentationFormat>Произвольный</PresentationFormat>
  <Paragraphs>89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Designer</dc:creator>
  <cp:lastModifiedBy>Литвиненко Валентина Миколаївна</cp:lastModifiedBy>
  <cp:revision>75</cp:revision>
  <dcterms:created xsi:type="dcterms:W3CDTF">2020-08-27T11:47:34Z</dcterms:created>
  <dcterms:modified xsi:type="dcterms:W3CDTF">2023-02-16T14:07:20Z</dcterms:modified>
</cp:coreProperties>
</file>